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10287000" cx="18288000"/>
  <p:notesSz cx="6858000" cy="9144000"/>
  <p:embeddedFontLst>
    <p:embeddedFont>
      <p:font typeface="Garamond"/>
      <p:regular r:id="rId25"/>
      <p:bold r:id="rId26"/>
      <p:italic r:id="rId27"/>
      <p:boldItalic r:id="rId28"/>
    </p:embeddedFont>
    <p:embeddedFont>
      <p:font typeface="Montserrat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aramond-bold.fntdata"/><Relationship Id="rId25" Type="http://schemas.openxmlformats.org/officeDocument/2006/relationships/font" Target="fonts/Garamond-regular.fntdata"/><Relationship Id="rId28" Type="http://schemas.openxmlformats.org/officeDocument/2006/relationships/font" Target="fonts/Garamond-boldItalic.fntdata"/><Relationship Id="rId27" Type="http://schemas.openxmlformats.org/officeDocument/2006/relationships/font" Target="fonts/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6a44c49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6a44c4931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6a44c49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16a44c493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65d7a106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165d7a1062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6a44c49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16a44c493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4572004" y="638493"/>
            <a:ext cx="10076400" cy="4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403" u="none" cap="none" strike="noStrike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MENTAL</a:t>
            </a:r>
            <a:endParaRPr/>
          </a:p>
          <a:p>
            <a:pPr indent="0" lvl="0" marL="0" marR="0" rtl="0" algn="ctr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403" u="none" cap="none" strike="noStrike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HEALTH 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6781800" y="5524500"/>
            <a:ext cx="6786700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E4714"/>
                </a:solidFill>
                <a:latin typeface="Montserrat"/>
                <a:ea typeface="Montserrat"/>
                <a:cs typeface="Montserrat"/>
                <a:sym typeface="Montserrat"/>
              </a:rPr>
              <a:t>In Technology Companies 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056097" y="7150586"/>
            <a:ext cx="1162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E4714"/>
                </a:solidFill>
                <a:latin typeface="Arial"/>
                <a:ea typeface="Arial"/>
                <a:cs typeface="Arial"/>
                <a:sym typeface="Arial"/>
              </a:rPr>
              <a:t>Sarah, Kirsten, Sylvester</a:t>
            </a:r>
            <a:r>
              <a:rPr lang="en-US" sz="2200">
                <a:solidFill>
                  <a:srgbClr val="0E4714"/>
                </a:solidFill>
              </a:rPr>
              <a:t>, </a:t>
            </a:r>
            <a:r>
              <a:rPr b="0" i="0" lang="en-US" sz="2200" u="none" cap="none" strike="noStrike">
                <a:solidFill>
                  <a:srgbClr val="0E4714"/>
                </a:solidFill>
                <a:latin typeface="Arial"/>
                <a:ea typeface="Arial"/>
                <a:cs typeface="Arial"/>
                <a:sym typeface="Arial"/>
              </a:rPr>
              <a:t>and Alex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 rot="5546016">
            <a:off x="8451182" y="-305401"/>
            <a:ext cx="20210904" cy="15764505"/>
          </a:xfrm>
          <a:custGeom>
            <a:rect b="b" l="l" r="r" t="t"/>
            <a:pathLst>
              <a:path extrusionOk="0" h="15750287" w="20192676">
                <a:moveTo>
                  <a:pt x="0" y="0"/>
                </a:moveTo>
                <a:lnTo>
                  <a:pt x="20192676" y="0"/>
                </a:lnTo>
                <a:lnTo>
                  <a:pt x="20192676" y="15750287"/>
                </a:lnTo>
                <a:lnTo>
                  <a:pt x="0" y="157502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8458199" y="6055043"/>
            <a:ext cx="1371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7556076" y="-3667948"/>
            <a:ext cx="28550447" cy="11313545"/>
          </a:xfrm>
          <a:custGeom>
            <a:rect b="b" l="l" r="r" t="t"/>
            <a:pathLst>
              <a:path extrusionOk="0" h="11313545" w="28550447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249" l="0" r="0" t="-499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6096000" y="255405"/>
            <a:ext cx="113538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Leave</a:t>
            </a:r>
            <a:r>
              <a:rPr b="1"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 Status</a:t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4800600" y="0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381000" y="2552700"/>
            <a:ext cx="7590972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44.8% of employees were unsure about leave policies.</a:t>
            </a:r>
            <a:endParaRPr b="0"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2800" u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Only 16.4% found it "very easy" to take leave.</a:t>
            </a:r>
            <a:endParaRPr b="0"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US" sz="2800" u="sng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Potential Impact</a:t>
            </a:r>
            <a:r>
              <a:rPr b="0" i="0" lang="en-US" sz="2800" u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b="0"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Uncertainty may discourage taking time off for recovery.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Can lead to prolonged work periods without adequate breaks.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8286" y="1727838"/>
            <a:ext cx="9042400" cy="77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/>
        </p:nvSpPr>
        <p:spPr>
          <a:xfrm>
            <a:off x="1897500" y="231363"/>
            <a:ext cx="163905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Relationships with Co-Workers &amp; Supervisors</a:t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617594" y="255419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23"/>
          <p:cNvGrpSpPr/>
          <p:nvPr/>
        </p:nvGrpSpPr>
        <p:grpSpPr>
          <a:xfrm>
            <a:off x="66890" y="1537071"/>
            <a:ext cx="8140059" cy="6679728"/>
            <a:chOff x="291801" y="1903845"/>
            <a:chExt cx="8140059" cy="6679728"/>
          </a:xfrm>
        </p:grpSpPr>
        <p:sp>
          <p:nvSpPr>
            <p:cNvPr id="169" name="Google Shape;169;p23"/>
            <p:cNvSpPr txBox="1"/>
            <p:nvPr/>
          </p:nvSpPr>
          <p:spPr>
            <a:xfrm>
              <a:off x="291801" y="1903845"/>
              <a:ext cx="1535975" cy="341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sng">
                  <a:solidFill>
                    <a:srgbClr val="980000"/>
                  </a:solidFill>
                  <a:latin typeface="Arial"/>
                  <a:ea typeface="Arial"/>
                  <a:cs typeface="Arial"/>
                  <a:sym typeface="Arial"/>
                </a:rPr>
                <a:t>Co-workers</a:t>
              </a:r>
              <a:r>
                <a:rPr b="0" i="0" lang="en-US" sz="1800" u="none" strike="noStrike">
                  <a:solidFill>
                    <a:srgbClr val="98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980000"/>
                </a:buClr>
                <a:buSzPts val="1800"/>
                <a:buFont typeface="Arial"/>
                <a:buChar char="•"/>
              </a:pPr>
              <a:r>
                <a:rPr b="0" i="0" lang="en-US" sz="1800" u="none" strike="noStrike">
                  <a:solidFill>
                    <a:srgbClr val="980000"/>
                  </a:solidFill>
                  <a:latin typeface="Arial"/>
                  <a:ea typeface="Arial"/>
                  <a:cs typeface="Arial"/>
                  <a:sym typeface="Arial"/>
                </a:rPr>
                <a:t>61.4% had partial openness about mental health with coworkers.</a:t>
              </a:r>
              <a:endParaRPr/>
            </a:p>
            <a:p>
              <a:pPr indent="-1143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980000"/>
                </a:buClr>
                <a:buSzPts val="1800"/>
                <a:buFont typeface="Arial"/>
                <a:buChar char="•"/>
              </a:pPr>
              <a:r>
                <a:rPr b="0" i="0" lang="en-US" sz="1800" u="none" strike="noStrike">
                  <a:solidFill>
                    <a:srgbClr val="980000"/>
                  </a:solidFill>
                  <a:latin typeface="Arial"/>
                  <a:ea typeface="Arial"/>
                  <a:cs typeface="Arial"/>
                  <a:sym typeface="Arial"/>
                </a:rPr>
                <a:t>Only 17.9% were in fully open environments.</a:t>
              </a:r>
              <a:endParaRPr/>
            </a:p>
          </p:txBody>
        </p:sp>
        <p:pic>
          <p:nvPicPr>
            <p:cNvPr id="170" name="Google Shape;17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54264" y="2795421"/>
              <a:ext cx="6377596" cy="57881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3"/>
          <p:cNvSpPr txBox="1"/>
          <p:nvPr/>
        </p:nvSpPr>
        <p:spPr>
          <a:xfrm>
            <a:off x="7685314" y="4953391"/>
            <a:ext cx="153706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08241" y="2428647"/>
            <a:ext cx="5959230" cy="57881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16068809" y="1494629"/>
            <a:ext cx="2103189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Supervisors</a:t>
            </a:r>
            <a:r>
              <a:rPr b="1" i="0" lang="en-US" sz="1800" u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41.1% of employees felt comfortable discussing mental health openly with their supervisors</a:t>
            </a:r>
            <a:endParaRPr/>
          </a:p>
        </p:txBody>
      </p:sp>
      <p:cxnSp>
        <p:nvCxnSpPr>
          <p:cNvPr id="174" name="Google Shape;174;p23"/>
          <p:cNvCxnSpPr/>
          <p:nvPr/>
        </p:nvCxnSpPr>
        <p:spPr>
          <a:xfrm>
            <a:off x="9055307" y="1494629"/>
            <a:ext cx="0" cy="814467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9345160" y="-2522807"/>
            <a:ext cx="11277427" cy="8456875"/>
          </a:xfrm>
          <a:custGeom>
            <a:rect b="b" l="l" r="r" t="t"/>
            <a:pathLst>
              <a:path extrusionOk="0" h="11313545" w="28550447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249" l="0" r="0" t="-499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7685314" y="4953391"/>
            <a:ext cx="153706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17600" y="2184400"/>
            <a:ext cx="6793200" cy="7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sng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Potential Impact</a:t>
            </a: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b="0"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Limited openness may hinder support-seeking.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Positive openness can create a more supportive environment.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Regression Line Equation</a:t>
            </a: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: </a:t>
            </a:r>
            <a:endParaRPr b="0"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𝑦 = 0.42𝑥 + 0.51</a:t>
            </a:r>
            <a:endParaRPr b="0"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Slope</a:t>
            </a:r>
            <a:r>
              <a:rPr b="1"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(0.42)</a:t>
            </a: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: Positive association between coworker and supervisor awareness.</a:t>
            </a:r>
            <a:endParaRPr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Indicates that as coworker awareness increases, supervisor awareness also tends to increase.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b="1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Intercept (0.51)</a:t>
            </a: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: Predicted moderate level</a:t>
            </a:r>
            <a:endParaRPr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    </a:t>
            </a: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of supervisor awareness when coworker</a:t>
            </a:r>
            <a:endParaRPr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    </a:t>
            </a: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awareness is minimal.</a:t>
            </a:r>
            <a:endParaRPr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1477" y="2057514"/>
            <a:ext cx="10090799" cy="746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8364950" y="1257116"/>
            <a:ext cx="891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R-squared = 0.</a:t>
            </a:r>
            <a:r>
              <a:rPr b="1" lang="en-US" sz="1800">
                <a:solidFill>
                  <a:srgbClr val="980000"/>
                </a:solidFill>
              </a:rPr>
              <a:t>33 </a:t>
            </a:r>
            <a:r>
              <a:rPr b="1" i="0" lang="en-US" sz="1800" u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(weak positive correlation)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897500" y="231375"/>
            <a:ext cx="158247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Willing to Discuss Mental Health:  Co-Workers &amp; Supervisors</a:t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617594" y="255419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/>
        </p:nvSpPr>
        <p:spPr>
          <a:xfrm>
            <a:off x="2653900" y="206000"/>
            <a:ext cx="136407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Availability of Mental Health Benefits</a:t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1457331" y="193825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712" y="1910000"/>
            <a:ext cx="8051800" cy="59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9372390" y="2382618"/>
            <a:ext cx="80518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Key Insights</a:t>
            </a:r>
            <a:r>
              <a:rPr b="0" i="0" lang="en-US" sz="2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b="0"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52400" lvl="0" marL="0" marR="0" rtl="0" algn="l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Availability of benefits is positively associated with the likelihood of offering care options.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Employees with benefits are slightly more likely to report access to mental health care options.</a:t>
            </a:r>
            <a:endParaRPr/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i="0" lang="en-US" sz="2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Potential Impact</a:t>
            </a:r>
            <a:r>
              <a:rPr b="0" i="0" lang="en-US" sz="2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b="0"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52400" lvl="0" marL="0" marR="0" rtl="0" algn="l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Shows that benefits availability may support the provision of mental health care options.</a:t>
            </a:r>
            <a:endParaRPr/>
          </a:p>
          <a:p>
            <a:pPr indent="-152400" lvl="0" marL="0" marR="0" rtl="0" algn="l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Reinforces the value of offering comprehensive benefits that include mental health support.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2438400" y="1371391"/>
            <a:ext cx="89154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R-squared = 0.20 (weak positive correlation)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2082400" y="206000"/>
            <a:ext cx="142122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Availability of Mental Health Benefits</a:t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748681" y="320050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469383" y="1980724"/>
            <a:ext cx="7607817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sng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Key Insights</a:t>
            </a: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b="0"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7780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Employees with benefits are slightly more likely to seek help for mental health concerns.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Indicates that benefits can have a positive effect on employees' willingness to seek support.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800" u="sng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Potential Impact</a:t>
            </a: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b="0"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7780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Highlights the importance of benefits in encouraging help-seeking behavior.</a:t>
            </a:r>
            <a:endParaRPr/>
          </a:p>
          <a:p>
            <a:pPr indent="-17780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Shows that even a modest increase in benefits can positively influence mental health support usage</a:t>
            </a:r>
            <a:r>
              <a:rPr b="0" i="0" lang="en-US" sz="28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2235200"/>
            <a:ext cx="8166100" cy="58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10617624" y="1519059"/>
            <a:ext cx="9144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R-squared = 0.22 (weak positive correlation)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/>
        </p:nvSpPr>
        <p:spPr>
          <a:xfrm>
            <a:off x="3865499" y="3724625"/>
            <a:ext cx="1332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Mental Health In Tech By Country</a:t>
            </a:r>
            <a:endParaRPr sz="3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E4714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>
            <a:off x="5882650" y="-2227775"/>
            <a:ext cx="28550447" cy="11313545"/>
          </a:xfrm>
          <a:custGeom>
            <a:rect b="b" l="l" r="r" t="t"/>
            <a:pathLst>
              <a:path extrusionOk="0" h="11313545" w="28550447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249" l="0" r="0" t="-499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764669" y="104782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3817625" y="229712"/>
            <a:ext cx="162306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Tables of Mean Feature Scores by Country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29249"/>
            <a:ext cx="18505974" cy="85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2261744" y="127632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429000" y="139812"/>
            <a:ext cx="162306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Plot</a:t>
            </a: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 of Mean Feature Scores by Country</a:t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4">
            <a:alphaModFix/>
          </a:blip>
          <a:srcRect b="2095" l="0" r="0" t="0"/>
          <a:stretch/>
        </p:blipFill>
        <p:spPr>
          <a:xfrm>
            <a:off x="-47425" y="1369925"/>
            <a:ext cx="18382848" cy="85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/>
          <p:nvPr/>
        </p:nvSpPr>
        <p:spPr>
          <a:xfrm>
            <a:off x="10270084" y="-3695700"/>
            <a:ext cx="28550447" cy="11313545"/>
          </a:xfrm>
          <a:custGeom>
            <a:rect b="b" l="l" r="r" t="t"/>
            <a:pathLst>
              <a:path extrusionOk="0" h="11313545" w="28550447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249" l="0" r="0" t="-499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746750" y="537752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1953150" y="365775"/>
            <a:ext cx="143817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Plot of Mean Mental Health Work Interference Scores by Country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5">
            <a:alphaModFix/>
          </a:blip>
          <a:srcRect b="0" l="1270" r="-1270" t="0"/>
          <a:stretch/>
        </p:blipFill>
        <p:spPr>
          <a:xfrm>
            <a:off x="155138" y="2087175"/>
            <a:ext cx="17977723" cy="83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/>
        </p:nvSpPr>
        <p:spPr>
          <a:xfrm>
            <a:off x="-38100" y="571500"/>
            <a:ext cx="189738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Summary: Mental Health in Tech Among Countries </a:t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6509400" y="2505184"/>
            <a:ext cx="1487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3" y="1826450"/>
            <a:ext cx="17785074" cy="82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4800604" y="4204668"/>
            <a:ext cx="1007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Prevalences and </a:t>
            </a: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Demographics</a:t>
            </a: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624137" y="144309"/>
            <a:ext cx="162306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TECHNOLOGY COMPANIES: Size and Location</a:t>
            </a:r>
            <a:endParaRPr sz="2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  </a:t>
            </a:r>
            <a:endParaRPr/>
          </a:p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E471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579553" y="144295"/>
            <a:ext cx="694612" cy="646857"/>
          </a:xfrm>
          <a:custGeom>
            <a:rect b="b" l="l" r="r" t="t"/>
            <a:pathLst>
              <a:path extrusionOk="0" h="646857" w="694612">
                <a:moveTo>
                  <a:pt x="0" y="0"/>
                </a:moveTo>
                <a:lnTo>
                  <a:pt x="694612" y="0"/>
                </a:lnTo>
                <a:lnTo>
                  <a:pt x="694612" y="646857"/>
                </a:lnTo>
                <a:lnTo>
                  <a:pt x="0" y="646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067" y="1349436"/>
            <a:ext cx="7007131" cy="58019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946067" y="7845815"/>
            <a:ext cx="7239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Consider size of companies to gain background knowledge of respondents.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Size will reflect an employee’s experiences in their work environments.  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78303" y="1330829"/>
            <a:ext cx="7625453" cy="57190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0615721" y="7630378"/>
            <a:ext cx="7239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Majority United States based tech companies in addition to other top 5 countries of the survey who happen to be leading countries with technological expertise 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Insight</a:t>
            </a: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into other </a:t>
            </a: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countries</a:t>
            </a: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work culture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4275270" y="314213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386980" y="314213"/>
            <a:ext cx="162306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Age of Survey Respondents</a:t>
            </a:r>
            <a:endParaRPr/>
          </a:p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E471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6975" y="1474526"/>
            <a:ext cx="11125198" cy="693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183325" y="3075825"/>
            <a:ext cx="7339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Majority of age group 20 to 40 years olds</a:t>
            </a:r>
            <a:endParaRPr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Garamond"/>
              <a:buChar char="●"/>
            </a:pP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inimum</a:t>
            </a: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age 18 </a:t>
            </a:r>
            <a:endParaRPr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Garamond"/>
              <a:buChar char="●"/>
            </a:pPr>
            <a:r>
              <a:rPr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Mean age of 32 </a:t>
            </a:r>
            <a:endParaRPr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●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Differences in generations awareness </a:t>
            </a:r>
            <a:endParaRPr b="0" i="0" sz="2800" u="none" strike="noStrike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7964378" y="-4569958"/>
            <a:ext cx="28550447" cy="11313545"/>
          </a:xfrm>
          <a:custGeom>
            <a:rect b="b" l="l" r="r" t="t"/>
            <a:pathLst>
              <a:path extrusionOk="0" h="11313545" w="28550447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249" l="0" r="0" t="-499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5129098" y="474951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6277555" y="487131"/>
            <a:ext cx="80772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Gender </a:t>
            </a: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Distribution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 b="3818" l="0" r="0" t="0"/>
          <a:stretch/>
        </p:blipFill>
        <p:spPr>
          <a:xfrm>
            <a:off x="6852300" y="1689072"/>
            <a:ext cx="8390750" cy="71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560400" y="2522650"/>
            <a:ext cx="5580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Gender inclusivity with the gender reduction to 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m</a:t>
            </a: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ale, 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f</a:t>
            </a: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e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male and other.</a:t>
            </a:r>
            <a:endParaRPr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Pie chart shows the proportions of the different gender 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identities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within the technology industry and gives an understanding of gender 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representation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in the dataset or the lack 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thereof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. </a:t>
            </a:r>
            <a:endParaRPr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Garamond"/>
              <a:buChar char="•"/>
            </a:pP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Male majority within respondents </a:t>
            </a:r>
            <a:endParaRPr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560398" y="509964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1579476" y="304250"/>
            <a:ext cx="163221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Expect Discussing Mental Health will have Negative </a:t>
            </a:r>
            <a:r>
              <a:rPr lang="en-US" sz="4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Consequences</a:t>
            </a:r>
            <a:r>
              <a:rPr lang="en-US" sz="4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 by Gender</a:t>
            </a: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   </a:t>
            </a:r>
            <a:r>
              <a:rPr b="1"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162175" y="2522650"/>
            <a:ext cx="59781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Plot focus on how 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individuals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believe mental health will affects the </a:t>
            </a: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workplace if mention in the industry.</a:t>
            </a:r>
            <a:endParaRPr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It appears that females fear a possible consequences if they were to speak freely about mental health with 44% maybe. Unlike their male counterparts who strongly believe that there will be no effect if the mental health discussion is brought up.  </a:t>
            </a:r>
            <a:endParaRPr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1620" r="-1620" t="0"/>
          <a:stretch/>
        </p:blipFill>
        <p:spPr>
          <a:xfrm>
            <a:off x="6460425" y="1770775"/>
            <a:ext cx="11290126" cy="67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1051575" y="7566625"/>
            <a:ext cx="300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749025" y="7178025"/>
            <a:ext cx="300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5669279" y="4021793"/>
            <a:ext cx="1007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Work Related Factors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2183976" y="-513273"/>
            <a:ext cx="28550447" cy="11313545"/>
          </a:xfrm>
          <a:custGeom>
            <a:rect b="b" l="l" r="r" t="t"/>
            <a:pathLst>
              <a:path extrusionOk="0" h="11313545" w="28550447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249" l="0" r="0" t="-499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105400" y="342900"/>
            <a:ext cx="11353800" cy="730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Wellness Program Effectiveness</a:t>
            </a:r>
            <a:endParaRPr b="1" sz="6000">
              <a:solidFill>
                <a:srgbClr val="0E4714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4267425" y="134816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381000" y="1538224"/>
            <a:ext cx="15365400" cy="6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4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Treatment Distribution</a:t>
            </a:r>
            <a:endParaRPr b="0"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5240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Visualized as count plots for each wellness program.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High treatment rates suggest program effectiveness.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Low rates highlight barriers or lack of engagement.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Treatment Percentages</a:t>
            </a:r>
            <a:endParaRPr b="0"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5240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1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High percentages:</a:t>
            </a: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Effective in addressing mental health needs.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1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Low percentages:</a:t>
            </a: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Indicate gaps in accessibility or relevance.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Statistical Insights</a:t>
            </a:r>
            <a:endParaRPr b="0"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5240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Chi-squared tests determine if differences are significant.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Results inform decisions to refine or scale programs.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Data Limitations</a:t>
            </a:r>
            <a:endParaRPr b="0"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5240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1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Participation Bias:</a:t>
            </a: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Non-participants excluded.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B1B"/>
              </a:buClr>
              <a:buSzPts val="2400"/>
              <a:buFont typeface="Arial"/>
              <a:buChar char="•"/>
            </a:pPr>
            <a:r>
              <a:rPr b="1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Self-Reporting Bias:</a:t>
            </a: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Potential inaccuracies.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External Influences:</a:t>
            </a: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 Quality, awareness, and workplace culture</a:t>
            </a:r>
            <a:endParaRPr sz="24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9800" y="1871875"/>
            <a:ext cx="9189975" cy="68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AE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172200" y="335091"/>
            <a:ext cx="11353800" cy="730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E4714"/>
                </a:solidFill>
                <a:latin typeface="Times"/>
                <a:ea typeface="Times"/>
                <a:cs typeface="Times"/>
                <a:sym typeface="Times"/>
              </a:rPr>
              <a:t>Remote Work Status</a:t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5029200" y="190500"/>
            <a:ext cx="811081" cy="755319"/>
          </a:xfrm>
          <a:custGeom>
            <a:rect b="b" l="l" r="r" t="t"/>
            <a:pathLst>
              <a:path extrusionOk="0" h="755319" w="811081">
                <a:moveTo>
                  <a:pt x="0" y="0"/>
                </a:moveTo>
                <a:lnTo>
                  <a:pt x="811081" y="0"/>
                </a:lnTo>
                <a:lnTo>
                  <a:pt x="811081" y="755319"/>
                </a:lnTo>
                <a:lnTo>
                  <a:pt x="0" y="755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4400" y="1790700"/>
            <a:ext cx="7624658" cy="779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457200" y="2324100"/>
            <a:ext cx="7624658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30% of employees worked remotely;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70% did not.</a:t>
            </a:r>
            <a:endParaRPr b="0"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0" lang="en-US" sz="2800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US" sz="2800" u="sng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Potential Impact</a:t>
            </a: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b="0" sz="2800">
              <a:solidFill>
                <a:srgbClr val="003B1B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7780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Flexibility of remote work can be beneficial.</a:t>
            </a:r>
            <a:endParaRPr/>
          </a:p>
          <a:p>
            <a:pPr indent="-17780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003B1B"/>
              </a:buClr>
              <a:buSzPts val="2800"/>
              <a:buFont typeface="Arial"/>
              <a:buChar char="•"/>
            </a:pPr>
            <a:r>
              <a:rPr b="0" i="0" lang="en-US" sz="28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Risk of isolation and </a:t>
            </a:r>
            <a:r>
              <a:rPr b="0" i="0" lang="en-US" sz="2400" u="none" strike="noStrike">
                <a:solidFill>
                  <a:srgbClr val="003B1B"/>
                </a:solidFill>
                <a:latin typeface="Garamond"/>
                <a:ea typeface="Garamond"/>
                <a:cs typeface="Garamond"/>
                <a:sym typeface="Garamond"/>
              </a:rPr>
              <a:t>burnout due to limited boundary setting.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